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00" r:id="rId5"/>
    <p:sldId id="302" r:id="rId6"/>
    <p:sldId id="369" r:id="rId7"/>
    <p:sldId id="380" r:id="rId8"/>
    <p:sldId id="393" r:id="rId9"/>
    <p:sldId id="385" r:id="rId10"/>
    <p:sldId id="394" r:id="rId11"/>
    <p:sldId id="386" r:id="rId12"/>
    <p:sldId id="396" r:id="rId13"/>
    <p:sldId id="395" r:id="rId14"/>
    <p:sldId id="383" r:id="rId15"/>
    <p:sldId id="397" r:id="rId16"/>
    <p:sldId id="398" r:id="rId17"/>
    <p:sldId id="381" r:id="rId18"/>
    <p:sldId id="399" r:id="rId19"/>
    <p:sldId id="401" r:id="rId20"/>
    <p:sldId id="402" r:id="rId21"/>
    <p:sldId id="403" r:id="rId22"/>
    <p:sldId id="303" r:id="rId23"/>
  </p:sldIdLst>
  <p:sldSz cx="9144000" cy="6858000" type="screen4x3"/>
  <p:notesSz cx="6797675" cy="9926638"/>
  <p:embeddedFontLst>
    <p:embeddedFont>
      <p:font typeface="KoPub돋움체 Bold" panose="00000800000000000000" pitchFamily="2" charset="-127"/>
      <p:bold r:id="rId26"/>
    </p:embeddedFont>
    <p:embeddedFont>
      <p:font typeface="KoPub돋움체 Medium" panose="000006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3452753-F74C-424E-A001-3A7CBB67E2A6}">
          <p14:sldIdLst>
            <p14:sldId id="300"/>
            <p14:sldId id="302"/>
            <p14:sldId id="369"/>
            <p14:sldId id="380"/>
            <p14:sldId id="393"/>
            <p14:sldId id="385"/>
            <p14:sldId id="394"/>
            <p14:sldId id="386"/>
            <p14:sldId id="396"/>
            <p14:sldId id="395"/>
            <p14:sldId id="383"/>
            <p14:sldId id="397"/>
            <p14:sldId id="398"/>
            <p14:sldId id="381"/>
            <p14:sldId id="399"/>
            <p14:sldId id="401"/>
            <p14:sldId id="402"/>
            <p14:sldId id="403"/>
            <p14:sldId id="303"/>
          </p14:sldIdLst>
        </p14:section>
        <p14:section name="학사일정" id="{F024B777-999D-45B7-97A0-DD7B55E8948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orient="horz" pos="4110" userDrawn="1">
          <p15:clr>
            <a:srgbClr val="A4A3A4"/>
          </p15:clr>
        </p15:guide>
        <p15:guide id="3" orient="horz" pos="255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6" pos="55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D0D8E8"/>
    <a:srgbClr val="4F81BD"/>
    <a:srgbClr val="0041A5"/>
    <a:srgbClr val="EEECE1"/>
    <a:srgbClr val="F2F2F2"/>
    <a:srgbClr val="CCDBE0"/>
    <a:srgbClr val="4BACC6"/>
    <a:srgbClr val="FFFFFF"/>
    <a:srgbClr val="E0E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3" autoAdjust="0"/>
    <p:restoredTop sz="91047" autoAdjust="0"/>
  </p:normalViewPr>
  <p:slideViewPr>
    <p:cSldViewPr>
      <p:cViewPr varScale="1">
        <p:scale>
          <a:sx n="116" d="100"/>
          <a:sy n="116" d="100"/>
        </p:scale>
        <p:origin x="1602" y="108"/>
      </p:cViewPr>
      <p:guideLst>
        <p:guide orient="horz"/>
        <p:guide orient="horz" pos="4110"/>
        <p:guide orient="horz" pos="255"/>
        <p:guide pos="24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2024-12-05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62CE42E9-9779-4EB1-A4E7-DC2A33AE97F9}" type="datetimeFigureOut">
              <a:rPr lang="ko-KR" altLang="en-US" smtClean="0"/>
              <a:pPr/>
              <a:t>2024-12-05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7D996AB9-55DC-445E-98F1-083156B566B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840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3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73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54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ACC4C18-9FD0-4443-BBD5-9953AD5E61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52"/>
          <a:stretch/>
        </p:blipFill>
        <p:spPr>
          <a:xfrm>
            <a:off x="0" y="0"/>
            <a:ext cx="9144002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ABCD2B-240E-49CF-A098-6A3F2BABAB07}"/>
              </a:ext>
            </a:extLst>
          </p:cNvPr>
          <p:cNvSpPr/>
          <p:nvPr userDrawn="1"/>
        </p:nvSpPr>
        <p:spPr>
          <a:xfrm>
            <a:off x="0" y="1058973"/>
            <a:ext cx="9144000" cy="565518"/>
          </a:xfrm>
          <a:prstGeom prst="rect">
            <a:avLst/>
          </a:prstGeom>
          <a:solidFill>
            <a:srgbClr val="0C1C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9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A4FF54C-F5D4-435D-A79F-5C885C14DC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1058972"/>
          </a:xfrm>
          <a:prstGeom prst="rect">
            <a:avLst/>
          </a:prstGeom>
        </p:spPr>
      </p:pic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xmlns="" id="{D4E605BA-DF97-4630-9916-DEAE8D843365}"/>
              </a:ext>
            </a:extLst>
          </p:cNvPr>
          <p:cNvSpPr/>
          <p:nvPr userDrawn="1"/>
        </p:nvSpPr>
        <p:spPr>
          <a:xfrm flipV="1">
            <a:off x="367492" y="-1"/>
            <a:ext cx="615170" cy="1158701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4667">
                <a:srgbClr val="FFAA01"/>
              </a:gs>
              <a:gs pos="22000">
                <a:srgbClr val="FFDA3F"/>
              </a:gs>
              <a:gs pos="80000">
                <a:srgbClr val="FFDA3F"/>
              </a:gs>
              <a:gs pos="100000">
                <a:srgbClr val="EA7B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539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335898D-8D3F-4187-88E8-DBBDE407D42B}"/>
              </a:ext>
            </a:extLst>
          </p:cNvPr>
          <p:cNvGrpSpPr/>
          <p:nvPr userDrawn="1"/>
        </p:nvGrpSpPr>
        <p:grpSpPr>
          <a:xfrm>
            <a:off x="363559" y="-1"/>
            <a:ext cx="619103" cy="326996"/>
            <a:chOff x="425099" y="-1"/>
            <a:chExt cx="723899" cy="360452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xmlns="" id="{5B2B1EBF-51D5-4886-A1C4-6B8334510FCC}"/>
                </a:ext>
              </a:extLst>
            </p:cNvPr>
            <p:cNvSpPr/>
            <p:nvPr userDrawn="1"/>
          </p:nvSpPr>
          <p:spPr bwMode="auto">
            <a:xfrm rot="5400000">
              <a:off x="605820" y="-180722"/>
              <a:ext cx="341583" cy="70302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7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539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21549BEC-7ED1-4165-A2F2-1D1BC667DBB9}"/>
                </a:ext>
              </a:extLst>
            </p:cNvPr>
            <p:cNvSpPr/>
            <p:nvPr userDrawn="1"/>
          </p:nvSpPr>
          <p:spPr bwMode="auto">
            <a:xfrm rot="16200000" flipH="1">
              <a:off x="606823" y="-181723"/>
              <a:ext cx="360451" cy="72389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39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9EF57B10-8FA4-4D19-A4A4-D0C72DDDC1E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781742" y="990232"/>
            <a:ext cx="8362258" cy="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53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316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840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576" y="64096"/>
            <a:ext cx="2160240" cy="29311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4F81B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840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 sz="2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 sz="20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 sz="1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 sz="1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 sz="2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 sz="20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 sz="1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 sz="1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840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 sz="20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 sz="1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 sz="20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 sz="1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840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 sz="2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 sz="2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 sz="20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 sz="20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3059832" y="1220784"/>
            <a:ext cx="3096344" cy="119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타원 10"/>
          <p:cNvSpPr/>
          <p:nvPr userDrawn="1"/>
        </p:nvSpPr>
        <p:spPr>
          <a:xfrm>
            <a:off x="6108200" y="1220784"/>
            <a:ext cx="119984" cy="119984"/>
          </a:xfrm>
          <a:prstGeom prst="ellipse">
            <a:avLst/>
          </a:prstGeom>
          <a:solidFill>
            <a:srgbClr val="BAC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타원 11"/>
          <p:cNvSpPr/>
          <p:nvPr userDrawn="1"/>
        </p:nvSpPr>
        <p:spPr>
          <a:xfrm>
            <a:off x="2987824" y="1220784"/>
            <a:ext cx="119984" cy="119984"/>
          </a:xfrm>
          <a:prstGeom prst="ellipse">
            <a:avLst/>
          </a:prstGeom>
          <a:solidFill>
            <a:srgbClr val="BAC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1C8F690-7485-FEB8-F47A-FF1F75A64C3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596336" y="6555068"/>
            <a:ext cx="1231577" cy="2573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5EC4BB8-CA6C-9094-B220-936B229CEFC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251520" y="6467941"/>
            <a:ext cx="2150623" cy="3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1" r:id="rId1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xmlns="" id="{CB19F375-95FD-4D04-AD0D-AD922147E1FA}"/>
              </a:ext>
            </a:extLst>
          </p:cNvPr>
          <p:cNvSpPr/>
          <p:nvPr/>
        </p:nvSpPr>
        <p:spPr>
          <a:xfrm rot="5400000">
            <a:off x="4047644" y="-571265"/>
            <a:ext cx="1048713" cy="710935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97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7E76D2E2-CB53-4D23-BBB0-8CC55C1D3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17322" y="3397874"/>
            <a:ext cx="7109356" cy="1975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640C67C9-A130-44A8-8C77-994FB81CA4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7322" y="2363948"/>
            <a:ext cx="7109356" cy="206404"/>
          </a:xfrm>
          <a:prstGeom prst="rect">
            <a:avLst/>
          </a:prstGeom>
        </p:spPr>
      </p:pic>
      <p:sp>
        <p:nvSpPr>
          <p:cNvPr id="31" name="TextBox 36">
            <a:extLst>
              <a:ext uri="{FF2B5EF4-FFF2-40B4-BE49-F238E27FC236}">
                <a16:creationId xmlns:a16="http://schemas.microsoft.com/office/drawing/2014/main" xmlns="" id="{CCC54D7F-EFDB-4C0E-87FA-3978BED1A81E}"/>
              </a:ext>
            </a:extLst>
          </p:cNvPr>
          <p:cNvSpPr txBox="1"/>
          <p:nvPr/>
        </p:nvSpPr>
        <p:spPr>
          <a:xfrm>
            <a:off x="1286310" y="2497682"/>
            <a:ext cx="6571380" cy="9602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2800" b="1" dirty="0" smtClean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Apprentice Project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sz="2000" b="1" dirty="0" smtClean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2000" b="1" dirty="0" err="1" smtClean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머신러닝</a:t>
            </a:r>
            <a:r>
              <a:rPr lang="ko-KR" altLang="en-US" sz="2000" b="1" dirty="0" smtClean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알고리즘을 활용한 차량 이동궤적 예측</a:t>
            </a:r>
            <a:endParaRPr lang="en-US" altLang="ko-KR" sz="2000" b="1" dirty="0" smtClean="0">
              <a:ln w="1270">
                <a:noFill/>
              </a:ln>
              <a:gradFill>
                <a:gsLst>
                  <a:gs pos="95413">
                    <a:schemeClr val="bg1"/>
                  </a:gs>
                  <a:gs pos="86239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B048DBB-E95F-4272-1423-CCD92ECD62C2}"/>
              </a:ext>
            </a:extLst>
          </p:cNvPr>
          <p:cNvSpPr/>
          <p:nvPr/>
        </p:nvSpPr>
        <p:spPr>
          <a:xfrm>
            <a:off x="539552" y="4319083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kern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2024. </a:t>
            </a:r>
            <a:r>
              <a:rPr lang="en-US" altLang="ko-KR" kern="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12. 05.</a:t>
            </a:r>
            <a:endParaRPr lang="ko-KR" altLang="en-US" kern="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970319"/>
              </p:ext>
            </p:extLst>
          </p:nvPr>
        </p:nvGraphicFramePr>
        <p:xfrm>
          <a:off x="2507940" y="4787899"/>
          <a:ext cx="412812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816"/>
                <a:gridCol w="2736304"/>
              </a:tblGrid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Team</a:t>
                      </a:r>
                      <a:r>
                        <a:rPr lang="en-US" altLang="ko-KR" baseline="0" dirty="0" smtClean="0"/>
                        <a:t> : APP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kern="0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2024254006 </a:t>
                      </a:r>
                      <a:r>
                        <a:rPr lang="ko-KR" altLang="en-US" kern="0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김진하</a:t>
                      </a:r>
                      <a:endParaRPr lang="en-US" altLang="ko-KR" kern="0" dirty="0" smtClean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kern="0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2024254019 </a:t>
                      </a:r>
                      <a:r>
                        <a:rPr lang="ko-KR" altLang="en-US" kern="0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유진호</a:t>
                      </a:r>
                      <a:endParaRPr lang="en-US" altLang="ko-KR" kern="0" dirty="0" smtClean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kern="0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2022154002 </a:t>
                      </a:r>
                      <a:r>
                        <a:rPr lang="ko-KR" altLang="en-US" kern="0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이재흠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346960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PCA</a:t>
            </a: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주성분</a:t>
            </a:r>
            <a:r>
              <a:rPr lang="en-US" altLang="ko-KR" sz="1400" dirty="0" smtClean="0">
                <a:solidFill>
                  <a:schemeClr val="tx1"/>
                </a:solidFill>
              </a:rPr>
              <a:t>(Principal Component) </a:t>
            </a:r>
            <a:r>
              <a:rPr lang="ko-KR" altLang="en-US" sz="1400" dirty="0" smtClean="0">
                <a:solidFill>
                  <a:schemeClr val="tx1"/>
                </a:solidFill>
              </a:rPr>
              <a:t>시각화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79" y="1976281"/>
            <a:ext cx="4225661" cy="2720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26" y="1993290"/>
            <a:ext cx="3452800" cy="27038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35" y="4697120"/>
            <a:ext cx="3832294" cy="1628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916" y="4809761"/>
            <a:ext cx="3908706" cy="1475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20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512443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인접차량의 이동궤적 예측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576000" indent="-252000" algn="just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프레임별 시계열 데이터</a:t>
            </a:r>
            <a:r>
              <a:rPr lang="en-US" altLang="ko-KR" sz="1400" dirty="0" smtClean="0">
                <a:solidFill>
                  <a:schemeClr val="tx1"/>
                </a:solidFill>
              </a:rPr>
              <a:t>(frame_index)</a:t>
            </a:r>
            <a:r>
              <a:rPr lang="ko-KR" altLang="en-US" sz="1400" dirty="0" smtClean="0">
                <a:solidFill>
                  <a:schemeClr val="tx1"/>
                </a:solidFill>
              </a:rPr>
              <a:t>를 기반으로 인접차량의 이동궤적을 </a:t>
            </a:r>
            <a:r>
              <a:rPr lang="en-US" altLang="ko-KR" sz="1400" dirty="0" smtClean="0">
                <a:solidFill>
                  <a:schemeClr val="tx1"/>
                </a:solidFill>
              </a:rPr>
              <a:t>Linear Regression</a:t>
            </a:r>
            <a:r>
              <a:rPr lang="ko-KR" altLang="en-US" sz="1400" dirty="0" smtClean="0">
                <a:solidFill>
                  <a:schemeClr val="tx1"/>
                </a:solidFill>
              </a:rPr>
              <a:t>를 통해 예측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차량</a:t>
            </a:r>
            <a:r>
              <a:rPr lang="en-US" altLang="ko-KR" sz="1400" dirty="0" smtClean="0">
                <a:solidFill>
                  <a:schemeClr val="tx1"/>
                </a:solidFill>
              </a:rPr>
              <a:t>ID(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vehicle_id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r>
              <a:rPr lang="ko-KR" altLang="en-US" sz="1400" dirty="0" smtClean="0">
                <a:solidFill>
                  <a:schemeClr val="tx1"/>
                </a:solidFill>
              </a:rPr>
              <a:t>를 기준으로 자차량</a:t>
            </a:r>
            <a:r>
              <a:rPr lang="en-US" altLang="ko-KR" sz="1400" dirty="0" smtClean="0">
                <a:solidFill>
                  <a:schemeClr val="tx1"/>
                </a:solidFill>
              </a:rPr>
              <a:t>(ego_vehicle), </a:t>
            </a:r>
            <a:r>
              <a:rPr lang="ko-KR" altLang="en-US" sz="1400" dirty="0" smtClean="0">
                <a:solidFill>
                  <a:schemeClr val="tx1"/>
                </a:solidFill>
              </a:rPr>
              <a:t>인접차량</a:t>
            </a:r>
            <a:r>
              <a:rPr lang="en-US" altLang="ko-KR" sz="1400" dirty="0" smtClean="0">
                <a:solidFill>
                  <a:schemeClr val="tx1"/>
                </a:solidFill>
              </a:rPr>
              <a:t>(adjacent_vehicle)</a:t>
            </a:r>
            <a:r>
              <a:rPr lang="ko-KR" altLang="en-US" sz="1400" dirty="0" smtClean="0">
                <a:solidFill>
                  <a:schemeClr val="tx1"/>
                </a:solidFill>
              </a:rPr>
              <a:t> 분리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frame_index</a:t>
            </a:r>
            <a:r>
              <a:rPr lang="ko-KR" altLang="en-US" sz="1400" dirty="0">
                <a:solidFill>
                  <a:schemeClr val="tx1"/>
                </a:solidFill>
              </a:rPr>
              <a:t>별</a:t>
            </a:r>
            <a:r>
              <a:rPr lang="ko-KR" altLang="en-US" sz="1400" dirty="0" smtClean="0">
                <a:solidFill>
                  <a:schemeClr val="tx1"/>
                </a:solidFill>
              </a:rPr>
              <a:t> 모든 인접차량</a:t>
            </a:r>
            <a:r>
              <a:rPr lang="en-US" altLang="ko-KR" sz="1400" dirty="0" smtClean="0">
                <a:solidFill>
                  <a:schemeClr val="tx1"/>
                </a:solidFill>
              </a:rPr>
              <a:t>ID </a:t>
            </a:r>
            <a:r>
              <a:rPr lang="ko-KR" altLang="en-US" sz="1400" dirty="0" smtClean="0">
                <a:solidFill>
                  <a:schemeClr val="tx1"/>
                </a:solidFill>
              </a:rPr>
              <a:t>그룹핑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함수 </a:t>
            </a:r>
            <a:r>
              <a:rPr lang="ko-KR" altLang="en-US" sz="1400" dirty="0" smtClean="0">
                <a:solidFill>
                  <a:schemeClr val="tx1"/>
                </a:solidFill>
              </a:rPr>
              <a:t>작성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76" y="2771763"/>
            <a:ext cx="6600825" cy="571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376" y="3774687"/>
            <a:ext cx="4286250" cy="71437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450342"/>
              </p:ext>
            </p:extLst>
          </p:nvPr>
        </p:nvGraphicFramePr>
        <p:xfrm>
          <a:off x="1101153" y="5107859"/>
          <a:ext cx="7287270" cy="877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6750"/>
                <a:gridCol w="4680520"/>
              </a:tblGrid>
              <a:tr h="292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Functions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처리 기능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292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1" dirty="0" smtClean="0"/>
                        <a:t>get_vehicle_ids_by_frame(</a:t>
                      </a:r>
                      <a:r>
                        <a:rPr lang="en-US" altLang="ko-KR" sz="1100" i="1" dirty="0" err="1" smtClean="0"/>
                        <a:t>frame_index</a:t>
                      </a:r>
                      <a:r>
                        <a:rPr lang="en-US" altLang="ko-KR" sz="1100" i="1" dirty="0" smtClean="0"/>
                        <a:t>)</a:t>
                      </a:r>
                      <a:endParaRPr lang="ko-KR" altLang="en-US" sz="1100" i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frame_index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별 자차량 및 인접차량 고유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ID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반환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92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1" dirty="0" smtClean="0"/>
                        <a:t>plot_predicted_trajectory(</a:t>
                      </a:r>
                      <a:r>
                        <a:rPr lang="en-US" altLang="ko-KR" sz="1100" i="1" dirty="0" err="1" smtClean="0"/>
                        <a:t>vehicle_id</a:t>
                      </a:r>
                      <a:r>
                        <a:rPr lang="en-US" altLang="ko-KR" sz="1100" i="1" dirty="0" smtClean="0"/>
                        <a:t>)</a:t>
                      </a:r>
                      <a:endParaRPr lang="ko-KR" altLang="en-US" sz="1100" i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Linear Regression</a:t>
                      </a:r>
                      <a:r>
                        <a:rPr lang="ko-KR" altLang="en-US" sz="1100" dirty="0" smtClean="0"/>
                        <a:t>을 통해 </a:t>
                      </a:r>
                      <a:r>
                        <a:rPr lang="ko-KR" altLang="en-US" sz="1100" baseline="0" dirty="0" smtClean="0"/>
                        <a:t>인접차량의 동쪽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및 북쪽 방향 이동궤적 예측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1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412776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인접차량의 이동궤적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예측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432000" indent="-288000" algn="just">
              <a:lnSpc>
                <a:spcPct val="130000"/>
              </a:lnSpc>
              <a:buFont typeface="+mj-ea"/>
              <a:buAutoNum type="circleNumDbPlain"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frame_index</a:t>
            </a:r>
            <a:r>
              <a:rPr lang="ko-KR" altLang="en-US" sz="1400" dirty="0">
                <a:solidFill>
                  <a:schemeClr val="tx1"/>
                </a:solidFill>
              </a:rPr>
              <a:t>별 </a:t>
            </a:r>
            <a:r>
              <a:rPr lang="ko-KR" altLang="en-US" sz="1400" dirty="0" err="1">
                <a:solidFill>
                  <a:schemeClr val="tx1"/>
                </a:solidFill>
              </a:rPr>
              <a:t>자차량</a:t>
            </a:r>
            <a:r>
              <a:rPr lang="ko-KR" altLang="en-US" sz="1400" dirty="0">
                <a:solidFill>
                  <a:schemeClr val="tx1"/>
                </a:solidFill>
              </a:rPr>
              <a:t> 및 인접차량 고유 </a:t>
            </a:r>
            <a:r>
              <a:rPr lang="en-US" altLang="ko-KR" sz="1400" dirty="0">
                <a:solidFill>
                  <a:schemeClr val="tx1"/>
                </a:solidFill>
              </a:rPr>
              <a:t>ID </a:t>
            </a:r>
            <a:r>
              <a:rPr lang="ko-KR" altLang="en-US" sz="1400" dirty="0" smtClean="0">
                <a:solidFill>
                  <a:schemeClr val="tx1"/>
                </a:solidFill>
              </a:rPr>
              <a:t>반환 및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로깅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ko-KR" altLang="en-US" sz="1400" dirty="0"/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576000" indent="-252000" algn="just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60848"/>
            <a:ext cx="7384643" cy="805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24944"/>
            <a:ext cx="5136350" cy="31854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6148980"/>
            <a:ext cx="5328592" cy="188808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56" y="2924944"/>
            <a:ext cx="4464496" cy="1905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08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512443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인접차량의 이동궤적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예측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432000" indent="-288000" algn="just">
              <a:lnSpc>
                <a:spcPct val="130000"/>
              </a:lnSpc>
              <a:buFont typeface="+mj-ea"/>
              <a:buAutoNum type="circleNumDbPlain" startAt="2"/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Linear </a:t>
            </a:r>
            <a:r>
              <a:rPr lang="en-US" altLang="ko-KR" sz="1400" dirty="0">
                <a:solidFill>
                  <a:schemeClr val="tx1"/>
                </a:solidFill>
              </a:rPr>
              <a:t>Regression</a:t>
            </a:r>
            <a:r>
              <a:rPr lang="ko-KR" altLang="en-US" sz="1400" dirty="0">
                <a:solidFill>
                  <a:schemeClr val="tx1"/>
                </a:solidFill>
              </a:rPr>
              <a:t>을 통해 인접차량의 </a:t>
            </a:r>
            <a:r>
              <a:rPr lang="ko-KR" altLang="en-US" sz="1400" dirty="0" smtClean="0">
                <a:solidFill>
                  <a:schemeClr val="tx1"/>
                </a:solidFill>
              </a:rPr>
              <a:t>동</a:t>
            </a:r>
            <a:r>
              <a:rPr lang="en-US" altLang="ko-KR" sz="1400" dirty="0" smtClean="0">
                <a:solidFill>
                  <a:schemeClr val="tx1"/>
                </a:solidFill>
              </a:rPr>
              <a:t>(East TM), </a:t>
            </a:r>
            <a:r>
              <a:rPr lang="ko-KR" altLang="en-US" sz="1400" dirty="0" smtClean="0">
                <a:solidFill>
                  <a:schemeClr val="tx1"/>
                </a:solidFill>
              </a:rPr>
              <a:t>북</a:t>
            </a:r>
            <a:r>
              <a:rPr lang="en-US" altLang="ko-KR" sz="1400" dirty="0" smtClean="0">
                <a:solidFill>
                  <a:schemeClr val="tx1"/>
                </a:solidFill>
              </a:rPr>
              <a:t>(North TM)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방향 이동궤적 예측</a:t>
            </a:r>
          </a:p>
          <a:p>
            <a:pPr marL="486900" algn="just">
              <a:lnSpc>
                <a:spcPct val="130000"/>
              </a:lnSpc>
              <a:buFont typeface="+mj-ea"/>
              <a:buAutoNum type="circleNumDbPlain" startAt="2"/>
              <a:defRPr/>
            </a:pPr>
            <a:endParaRPr lang="ko-KR" altLang="en-US" sz="1400" dirty="0"/>
          </a:p>
          <a:p>
            <a:pPr marL="486900" algn="just">
              <a:lnSpc>
                <a:spcPct val="130000"/>
              </a:lnSpc>
              <a:buFont typeface="+mj-ea"/>
              <a:buAutoNum type="circleNumDbPlain" startAt="2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576000" indent="-252000" algn="just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04864"/>
            <a:ext cx="5018538" cy="41422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70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512443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just"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인접차량의 차선 변경 예측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576000" indent="-252000" algn="just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차량 위치 데이터를 기반으로 </a:t>
            </a:r>
            <a:r>
              <a:rPr lang="en-US" altLang="ko-KR" sz="1400" dirty="0" smtClean="0">
                <a:solidFill>
                  <a:schemeClr val="tx1"/>
                </a:solidFill>
              </a:rPr>
              <a:t>Logistic Regression</a:t>
            </a:r>
            <a:r>
              <a:rPr lang="ko-KR" altLang="en-US" sz="1400" dirty="0" smtClean="0">
                <a:solidFill>
                  <a:schemeClr val="tx1"/>
                </a:solidFill>
              </a:rPr>
              <a:t>를 통해 예측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324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인접차량을 </a:t>
            </a:r>
            <a:r>
              <a:rPr lang="en-US" altLang="ko-KR" sz="1400" dirty="0" smtClean="0">
                <a:solidFill>
                  <a:schemeClr val="tx1"/>
                </a:solidFill>
              </a:rPr>
              <a:t>vehicle_id</a:t>
            </a:r>
            <a:r>
              <a:rPr lang="ko-KR" altLang="en-US" sz="1400" dirty="0" smtClean="0">
                <a:solidFill>
                  <a:schemeClr val="tx1"/>
                </a:solidFill>
              </a:rPr>
              <a:t>별로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필터링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324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324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차량 위치 데이터를 독립 변수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차선 변경 여부를 종속 변수 할당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324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324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324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함수 </a:t>
            </a:r>
            <a:r>
              <a:rPr lang="ko-KR" altLang="en-US" sz="1400" dirty="0" smtClean="0">
                <a:solidFill>
                  <a:schemeClr val="tx1"/>
                </a:solidFill>
              </a:rPr>
              <a:t>작성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324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324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324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lane_change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이진값</a:t>
            </a:r>
            <a:r>
              <a:rPr lang="ko-KR" altLang="en-US" sz="1400" dirty="0" smtClean="0">
                <a:solidFill>
                  <a:schemeClr val="tx1"/>
                </a:solidFill>
              </a:rPr>
              <a:t> 분포 불균형에 따른 분류기 모델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파라미터</a:t>
            </a:r>
            <a:r>
              <a:rPr lang="ko-KR" altLang="en-US" sz="1400" dirty="0" smtClean="0">
                <a:solidFill>
                  <a:schemeClr val="tx1"/>
                </a:solidFill>
              </a:rPr>
              <a:t> 조정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656805"/>
            <a:ext cx="5448300" cy="20955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942378"/>
              </p:ext>
            </p:extLst>
          </p:nvPr>
        </p:nvGraphicFramePr>
        <p:xfrm>
          <a:off x="1259632" y="4293096"/>
          <a:ext cx="7149454" cy="585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2938"/>
                <a:gridCol w="4506516"/>
              </a:tblGrid>
              <a:tr h="292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Functions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처리 기능</a:t>
                      </a:r>
                      <a:endParaRPr lang="ko-KR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292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1" dirty="0" smtClean="0"/>
                        <a:t>predict_lane_change(</a:t>
                      </a:r>
                      <a:r>
                        <a:rPr lang="en-US" altLang="ko-KR" sz="1100" i="1" dirty="0" err="1" smtClean="0"/>
                        <a:t>vehicle_data</a:t>
                      </a:r>
                      <a:r>
                        <a:rPr lang="en-US" altLang="ko-KR" sz="1100" i="1" dirty="0" smtClean="0"/>
                        <a:t>)</a:t>
                      </a:r>
                      <a:endParaRPr lang="ko-KR" altLang="en-US" sz="1100" i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Logistic</a:t>
                      </a:r>
                      <a:r>
                        <a:rPr lang="en-US" altLang="ko-KR" sz="1100" baseline="0" dirty="0" smtClean="0"/>
                        <a:t> Regression</a:t>
                      </a:r>
                      <a:r>
                        <a:rPr lang="ko-KR" altLang="en-US" sz="1100" baseline="0" dirty="0" smtClean="0"/>
                        <a:t>을</a:t>
                      </a:r>
                      <a:r>
                        <a:rPr lang="ko-KR" altLang="en-US" sz="1100" dirty="0" smtClean="0"/>
                        <a:t> 수행하기 위한 분류기</a:t>
                      </a:r>
                      <a:r>
                        <a:rPr lang="en-US" altLang="ko-KR" sz="1100" dirty="0" smtClean="0"/>
                        <a:t>( </a:t>
                      </a:r>
                      <a:r>
                        <a:rPr lang="en-US" altLang="ko-KR" sz="1100" i="1" dirty="0" smtClean="0"/>
                        <a:t>classifier : 0 or 1</a:t>
                      </a:r>
                      <a:r>
                        <a:rPr lang="en-US" altLang="ko-KR" sz="1100" dirty="0" smtClean="0"/>
                        <a:t> )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080228"/>
              </p:ext>
            </p:extLst>
          </p:nvPr>
        </p:nvGraphicFramePr>
        <p:xfrm>
          <a:off x="1259632" y="5359162"/>
          <a:ext cx="2376264" cy="7872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/>
                <a:gridCol w="1080120"/>
              </a:tblGrid>
              <a:tr h="262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lane_change</a:t>
                      </a:r>
                      <a:endParaRPr lang="ko-KR" altLang="en-US" sz="11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빈도</a:t>
                      </a:r>
                      <a:endParaRPr lang="ko-KR" altLang="en-US" sz="11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262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0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15,877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62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42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790" y="5553922"/>
            <a:ext cx="4562475" cy="533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038" y="3236414"/>
            <a:ext cx="7219048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512443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인접차량의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차선 변경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예측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432000" indent="-288000" algn="just">
              <a:lnSpc>
                <a:spcPct val="130000"/>
              </a:lnSpc>
              <a:buFont typeface="+mj-ea"/>
              <a:buAutoNum type="circleNumDbPlain"/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Logistic </a:t>
            </a:r>
            <a:r>
              <a:rPr lang="en-US" altLang="ko-KR" sz="1400" dirty="0">
                <a:solidFill>
                  <a:schemeClr val="tx1"/>
                </a:solidFill>
              </a:rPr>
              <a:t>Regression</a:t>
            </a:r>
            <a:r>
              <a:rPr lang="ko-KR" altLang="en-US" sz="1400" dirty="0">
                <a:solidFill>
                  <a:schemeClr val="tx1"/>
                </a:solidFill>
              </a:rPr>
              <a:t>을 통해 </a:t>
            </a:r>
            <a:r>
              <a:rPr lang="ko-KR" altLang="en-US" sz="1400" dirty="0" smtClean="0">
                <a:solidFill>
                  <a:schemeClr val="tx1"/>
                </a:solidFill>
              </a:rPr>
              <a:t>인접차량의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차선 변경 </a:t>
            </a:r>
            <a:r>
              <a:rPr lang="ko-KR" altLang="en-US" sz="1400" dirty="0">
                <a:solidFill>
                  <a:schemeClr val="tx1"/>
                </a:solidFill>
              </a:rPr>
              <a:t>예측</a:t>
            </a:r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ko-KR" altLang="en-US" sz="1400" dirty="0"/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576000" indent="-252000" algn="just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05" y="2228350"/>
            <a:ext cx="7358790" cy="39687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83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412776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실행 결과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(ID 171)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ko-KR" altLang="en-US" sz="1400" dirty="0"/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576000" indent="-252000" algn="just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42753"/>
            <a:ext cx="2929338" cy="480348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37" y="2294705"/>
            <a:ext cx="3960440" cy="20728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711425"/>
            <a:ext cx="2386689" cy="54300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85" y="4653136"/>
            <a:ext cx="3456384" cy="151262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3" y="4367567"/>
            <a:ext cx="3933531" cy="2054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140" y="2298604"/>
            <a:ext cx="3854329" cy="22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9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412776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실행 결과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ID 181)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ko-KR" altLang="en-US" sz="1400" dirty="0"/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576000" indent="-252000" algn="just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42753"/>
            <a:ext cx="2929338" cy="480348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742753"/>
            <a:ext cx="2386981" cy="54649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1" y="2316188"/>
            <a:ext cx="3937485" cy="20568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2" y="4364462"/>
            <a:ext cx="3891509" cy="20575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296" y="4617420"/>
            <a:ext cx="3096344" cy="155162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652" y="2316188"/>
            <a:ext cx="3942530" cy="22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412776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실행 결과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ID 183)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ko-KR" altLang="en-US" sz="1400" dirty="0"/>
          </a:p>
          <a:p>
            <a:pPr marL="486900" algn="just">
              <a:lnSpc>
                <a:spcPct val="130000"/>
              </a:lnSpc>
              <a:buFont typeface="+mj-ea"/>
              <a:buAutoNum type="circleNumDbPlain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288000" indent="-288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576000" indent="-252000" algn="just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42753"/>
            <a:ext cx="2929338" cy="480348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14578"/>
            <a:ext cx="2386981" cy="56682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2" y="2334652"/>
            <a:ext cx="3991287" cy="20645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496" y="2334652"/>
            <a:ext cx="3940283" cy="22302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02" y="4407700"/>
            <a:ext cx="3961775" cy="20532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040" y="4725144"/>
            <a:ext cx="3451928" cy="1517090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50186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A0A1E17-25C5-42A0-A73F-9F651ADF7684}"/>
              </a:ext>
            </a:extLst>
          </p:cNvPr>
          <p:cNvSpPr txBox="1"/>
          <p:nvPr/>
        </p:nvSpPr>
        <p:spPr>
          <a:xfrm>
            <a:off x="2286711" y="4077072"/>
            <a:ext cx="4570578" cy="618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421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감사합니다</a:t>
            </a:r>
            <a:r>
              <a:rPr lang="en-US" altLang="ko-KR" sz="3421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</a:t>
            </a:r>
            <a:endParaRPr lang="ko-KR" altLang="en-US" sz="3421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양쪽 모서리가 둥근 사각형 166">
            <a:extLst>
              <a:ext uri="{FF2B5EF4-FFF2-40B4-BE49-F238E27FC236}">
                <a16:creationId xmlns:a16="http://schemas.microsoft.com/office/drawing/2014/main" xmlns="" id="{4353E0F2-BBA8-32B7-6CFE-FF2F76337179}"/>
              </a:ext>
            </a:extLst>
          </p:cNvPr>
          <p:cNvSpPr/>
          <p:nvPr/>
        </p:nvSpPr>
        <p:spPr>
          <a:xfrm rot="5400000">
            <a:off x="4047644" y="-1003313"/>
            <a:ext cx="1048713" cy="710935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97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22F59AE-B511-D0C2-2473-47CBC822F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017322" y="2965826"/>
            <a:ext cx="7109356" cy="1975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C72A1FC-C18A-9B54-36C4-6954E64236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7322" y="1931900"/>
            <a:ext cx="7109356" cy="206404"/>
          </a:xfrm>
          <a:prstGeom prst="rect">
            <a:avLst/>
          </a:prstGeom>
        </p:spPr>
      </p:pic>
      <p:sp>
        <p:nvSpPr>
          <p:cNvPr id="6" name="TextBox 36">
            <a:extLst>
              <a:ext uri="{FF2B5EF4-FFF2-40B4-BE49-F238E27FC236}">
                <a16:creationId xmlns:a16="http://schemas.microsoft.com/office/drawing/2014/main" xmlns="" id="{CE605A53-22C6-A666-565D-39E92752178F}"/>
              </a:ext>
            </a:extLst>
          </p:cNvPr>
          <p:cNvSpPr txBox="1"/>
          <p:nvPr/>
        </p:nvSpPr>
        <p:spPr>
          <a:xfrm>
            <a:off x="1286310" y="2286751"/>
            <a:ext cx="6571380" cy="5180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2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Apprentice Project</a:t>
            </a:r>
          </a:p>
        </p:txBody>
      </p:sp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2907"/>
            <a:ext cx="9144000" cy="46550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1" y="5374"/>
            <a:ext cx="9144000" cy="2197533"/>
          </a:xfrm>
          <a:prstGeom prst="rect">
            <a:avLst/>
          </a:prstGeom>
        </p:spPr>
      </p:pic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xmlns="" id="{3D80CE5D-E131-4078-AEE0-337C9DF34BD2}"/>
              </a:ext>
            </a:extLst>
          </p:cNvPr>
          <p:cNvSpPr/>
          <p:nvPr/>
        </p:nvSpPr>
        <p:spPr>
          <a:xfrm rot="16200000" flipV="1">
            <a:off x="1022802" y="1938068"/>
            <a:ext cx="3357559" cy="4690881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9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112A77-D8D0-4164-AEB9-ACEACA64A949}"/>
              </a:ext>
            </a:extLst>
          </p:cNvPr>
          <p:cNvSpPr txBox="1"/>
          <p:nvPr/>
        </p:nvSpPr>
        <p:spPr>
          <a:xfrm>
            <a:off x="634811" y="2818949"/>
            <a:ext cx="2103781" cy="960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24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 algn="l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30E9EA-92BB-4DBE-981F-5AD700A21180}"/>
              </a:ext>
            </a:extLst>
          </p:cNvPr>
          <p:cNvSpPr txBox="1"/>
          <p:nvPr/>
        </p:nvSpPr>
        <p:spPr>
          <a:xfrm>
            <a:off x="350206" y="1574817"/>
            <a:ext cx="1966692" cy="618759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3421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Contents</a:t>
            </a:r>
            <a:endParaRPr lang="ko-KR" altLang="en-US" sz="3421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6305177" y="38707"/>
            <a:ext cx="2541954" cy="25261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840C53F8-6952-47C3-8722-02C449FB8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7035401" y="1672477"/>
            <a:ext cx="2499349" cy="171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 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- 01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412776"/>
            <a:ext cx="7717421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머신러닝을</a:t>
            </a:r>
            <a:r>
              <a:rPr lang="ko-KR" altLang="en-US" sz="1400" dirty="0" smtClean="0">
                <a:solidFill>
                  <a:schemeClr val="tx1"/>
                </a:solidFill>
              </a:rPr>
              <a:t> 통한 인접차량 </a:t>
            </a:r>
            <a:r>
              <a:rPr lang="ko-KR" altLang="en-US" sz="1400" dirty="0">
                <a:solidFill>
                  <a:schemeClr val="tx1"/>
                </a:solidFill>
              </a:rPr>
              <a:t>이동궤적 </a:t>
            </a:r>
            <a:r>
              <a:rPr lang="ko-KR" altLang="en-US" sz="1400" dirty="0" smtClean="0">
                <a:solidFill>
                  <a:schemeClr val="tx1"/>
                </a:solidFill>
              </a:rPr>
              <a:t>예측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60000" algn="just"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360000" algn="just"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360000" algn="just"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360000" algn="just"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360000" algn="just"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360000" algn="just"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360000" algn="just"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360000" algn="just"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데이터셋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ETRI </a:t>
            </a:r>
            <a:r>
              <a:rPr lang="ko-KR" altLang="en-US" sz="1400" dirty="0">
                <a:solidFill>
                  <a:schemeClr val="tx1"/>
                </a:solidFill>
              </a:rPr>
              <a:t>자율주행 기술개발용 차량 주행궤적 </a:t>
            </a:r>
            <a:r>
              <a:rPr lang="ko-KR" altLang="en-US" sz="1400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400" dirty="0" smtClean="0">
                <a:solidFill>
                  <a:schemeClr val="tx1"/>
                </a:solidFill>
              </a:rPr>
              <a:t>(csv)</a:t>
            </a:r>
          </a:p>
          <a:p>
            <a:pPr marL="609750" indent="-28575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s</a:t>
            </a:r>
            <a:r>
              <a:rPr lang="en-US" altLang="ko-KR" sz="1400" dirty="0" smtClean="0">
                <a:solidFill>
                  <a:schemeClr val="tx1"/>
                </a:solidFill>
              </a:rPr>
              <a:t>hape : (15919, 8)</a:t>
            </a:r>
          </a:p>
          <a:p>
            <a:pPr marL="609750" indent="-28575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features : frame_index, vehicle_id, latitude, longitude, East(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TM_coordinate</a:t>
            </a:r>
            <a:r>
              <a:rPr lang="en-US" altLang="ko-KR" sz="1400" dirty="0" smtClean="0">
                <a:solidFill>
                  <a:schemeClr val="tx1"/>
                </a:solidFill>
              </a:rPr>
              <a:t>), North(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TM_coordinate</a:t>
            </a:r>
            <a:r>
              <a:rPr lang="en-US" altLang="ko-KR" sz="1400" dirty="0" smtClean="0">
                <a:solidFill>
                  <a:schemeClr val="tx1"/>
                </a:solidFill>
              </a:rPr>
              <a:t>), lane, lane_change</a:t>
            </a:r>
          </a:p>
          <a:p>
            <a:pPr marL="576000" indent="-252000" algn="just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540000" algn="just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4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8210"/>
            <a:ext cx="4319563" cy="21638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57045" y="1914479"/>
            <a:ext cx="3332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데이터 수집 환경 및 차량 정보</a:t>
            </a:r>
            <a:endParaRPr lang="en-US" altLang="ko-KR" sz="1000" dirty="0" smtClean="0"/>
          </a:p>
          <a:p>
            <a:endParaRPr lang="en-US" altLang="ko-KR" sz="1000" dirty="0"/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최대 </a:t>
            </a:r>
            <a:r>
              <a:rPr lang="en-US" altLang="ko-KR" sz="1000" dirty="0" smtClean="0"/>
              <a:t>6</a:t>
            </a:r>
            <a:r>
              <a:rPr lang="ko-KR" altLang="en-US" sz="1000" dirty="0" smtClean="0"/>
              <a:t>차선 도로 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max_lane_value</a:t>
            </a:r>
            <a:r>
              <a:rPr lang="en-US" altLang="ko-KR" sz="1000" dirty="0" smtClean="0"/>
              <a:t>=6</a:t>
            </a: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자차량</a:t>
            </a:r>
            <a:r>
              <a:rPr lang="en-US" altLang="ko-KR" sz="1000" dirty="0" smtClean="0"/>
              <a:t>(ego vehicle) : vehicle_id=127</a:t>
            </a: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인접차량</a:t>
            </a:r>
            <a:r>
              <a:rPr lang="en-US" altLang="ko-KR" sz="1000" dirty="0" smtClean="0"/>
              <a:t>(adjacent vehicle) : 127 </a:t>
            </a:r>
            <a:r>
              <a:rPr lang="ko-KR" altLang="en-US" sz="1000" dirty="0" smtClean="0"/>
              <a:t>외 </a:t>
            </a:r>
            <a:r>
              <a:rPr lang="en-US" altLang="ko-KR" sz="1000" dirty="0" smtClean="0"/>
              <a:t>vehicle_id</a:t>
            </a: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취득 장비 </a:t>
            </a:r>
            <a:r>
              <a:rPr lang="en-US" altLang="ko-KR" sz="1000" dirty="0" smtClean="0"/>
              <a:t>: GPS+INS, front Camera</a:t>
            </a:r>
          </a:p>
        </p:txBody>
      </p:sp>
    </p:spTree>
    <p:extLst>
      <p:ext uri="{BB962C8B-B14F-4D97-AF65-F5344CB8AC3E}">
        <p14:creationId xmlns:p14="http://schemas.microsoft.com/office/powerpoint/2010/main" val="12418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512443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DataFrame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구성 및 속성 정보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432000" indent="0" algn="just">
              <a:lnSpc>
                <a:spcPct val="130000"/>
              </a:lnSpc>
              <a:buNone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432000" indent="0" algn="just">
              <a:lnSpc>
                <a:spcPct val="130000"/>
              </a:lnSpc>
              <a:buNone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4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17360"/>
            <a:ext cx="5025488" cy="39311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29" y="3068960"/>
            <a:ext cx="2724157" cy="19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611417" y="1379148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</a:rPr>
              <a:t>추정 </a:t>
            </a:r>
            <a:r>
              <a:rPr lang="ko-KR" altLang="en-US" sz="1200" dirty="0" smtClean="0">
                <a:solidFill>
                  <a:schemeClr val="tx1"/>
                </a:solidFill>
              </a:rPr>
              <a:t>경로 </a:t>
            </a:r>
            <a:r>
              <a:rPr lang="en-US" altLang="ko-KR" sz="1200" dirty="0" smtClean="0">
                <a:solidFill>
                  <a:schemeClr val="tx1"/>
                </a:solidFill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</a:rPr>
              <a:t>약 </a:t>
            </a:r>
            <a:r>
              <a:rPr lang="en-US" altLang="ko-KR" sz="1200" dirty="0" smtClean="0">
                <a:solidFill>
                  <a:schemeClr val="tx1"/>
                </a:solidFill>
              </a:rPr>
              <a:t>10km</a:t>
            </a:r>
          </a:p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</a:rPr>
              <a:t>주행 방향 </a:t>
            </a:r>
            <a:r>
              <a:rPr lang="en-US" altLang="ko-KR" sz="1200" dirty="0" smtClean="0">
                <a:solidFill>
                  <a:schemeClr val="tx1"/>
                </a:solidFill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</a:rPr>
              <a:t>남동쪽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32000" indent="0" algn="just">
              <a:lnSpc>
                <a:spcPct val="130000"/>
              </a:lnSpc>
              <a:buNone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432000" indent="0" algn="just">
              <a:lnSpc>
                <a:spcPct val="130000"/>
              </a:lnSpc>
              <a:buNone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4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4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916832"/>
            <a:ext cx="5456751" cy="4420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4395" y="2035663"/>
            <a:ext cx="2520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Start : (36.46198219, 127.2768776)</a:t>
            </a:r>
            <a:endParaRPr lang="ko-KR" altLang="en-US" sz="1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52438" y="6105101"/>
            <a:ext cx="2335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End : (36.387662, 127.3178996)</a:t>
            </a:r>
            <a:endParaRPr lang="ko-KR" altLang="en-US" sz="1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229554"/>
            <a:ext cx="2605985" cy="1280771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777997" y="3759633"/>
            <a:ext cx="648072" cy="14401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9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412776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 smtClean="0">
                <a:solidFill>
                  <a:schemeClr val="tx1"/>
                </a:solidFill>
              </a:rPr>
              <a:t>PCA</a:t>
            </a: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 smtClean="0">
                <a:solidFill>
                  <a:schemeClr val="tx1"/>
                </a:solidFill>
              </a:rPr>
              <a:t>차량의 위치 및 이동과 관련된 데이터 표준화</a:t>
            </a:r>
            <a:r>
              <a:rPr lang="en-US" altLang="ko-KR" sz="1600" dirty="0" smtClean="0">
                <a:solidFill>
                  <a:schemeClr val="tx1"/>
                </a:solidFill>
              </a:rPr>
              <a:t>(Standardization)</a:t>
            </a: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 err="1" smtClean="0">
                <a:solidFill>
                  <a:schemeClr val="tx1"/>
                </a:solidFill>
              </a:rPr>
              <a:t>공분산</a:t>
            </a:r>
            <a:r>
              <a:rPr lang="ko-KR" altLang="en-US" sz="1600" dirty="0" smtClean="0">
                <a:solidFill>
                  <a:schemeClr val="tx1"/>
                </a:solidFill>
              </a:rPr>
              <a:t> 행렬 계산</a:t>
            </a:r>
            <a:r>
              <a:rPr lang="en-US" altLang="ko-KR" sz="1600" dirty="0" smtClean="0">
                <a:solidFill>
                  <a:schemeClr val="tx1"/>
                </a:solidFill>
              </a:rPr>
              <a:t>(Covariance Matrix)</a:t>
            </a: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 smtClean="0">
                <a:solidFill>
                  <a:schemeClr val="tx1"/>
                </a:solidFill>
              </a:rPr>
              <a:t>고유값 및 고유벡터 계산</a:t>
            </a:r>
            <a:r>
              <a:rPr lang="en-US" altLang="ko-KR" sz="1600" dirty="0" smtClean="0">
                <a:solidFill>
                  <a:schemeClr val="tx1"/>
                </a:solidFill>
              </a:rPr>
              <a:t>(Eigen Values &amp; Eigen Vectors)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4437112"/>
            <a:ext cx="3407217" cy="1872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780928"/>
            <a:ext cx="6859649" cy="153198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740231"/>
              </p:ext>
            </p:extLst>
          </p:nvPr>
        </p:nvGraphicFramePr>
        <p:xfrm>
          <a:off x="4883019" y="4639791"/>
          <a:ext cx="3203028" cy="1466850"/>
        </p:xfrm>
        <a:graphic>
          <a:graphicData uri="http://schemas.openxmlformats.org/drawingml/2006/table">
            <a:tbl>
              <a:tblPr/>
              <a:tblGrid>
                <a:gridCol w="879543"/>
                <a:gridCol w="879543"/>
                <a:gridCol w="1443942"/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 분산 비율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λ1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4.038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λ2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λ3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λ4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λ5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λ6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411" y="3220146"/>
            <a:ext cx="2763535" cy="1092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79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412776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PCA</a:t>
            </a: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특성 간의 상관 관계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720000" indent="-252000">
              <a:buFont typeface="+mj-ea"/>
              <a:buAutoNum type="circleNumDbPlain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720000" indent="-252000">
              <a:buFont typeface="+mj-ea"/>
              <a:buAutoNum type="circleNumDbPlain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720000" indent="-252000">
              <a:buFont typeface="+mj-ea"/>
              <a:buAutoNum type="circleNumDbPlain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720000" indent="-252000">
              <a:buFont typeface="+mj-ea"/>
              <a:buAutoNum type="circleNumDbPlain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720000" indent="-252000">
              <a:buFont typeface="+mj-ea"/>
              <a:buAutoNum type="circleNumDbPlain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720000" indent="-252000">
              <a:buFont typeface="+mj-ea"/>
              <a:buAutoNum type="circleNumDbPlain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720000" indent="-252000">
              <a:buFont typeface="+mj-ea"/>
              <a:buAutoNum type="circleNumDbPlain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720000" indent="-252000">
              <a:buFont typeface="+mj-ea"/>
              <a:buAutoNum type="circleNumDbPlain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720000" indent="-252000">
              <a:buFont typeface="+mj-ea"/>
              <a:buAutoNum type="circleNumDbPlain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720000" indent="-2520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/>
                </a:solidFill>
              </a:rPr>
              <a:t>Linear Regression</a:t>
            </a:r>
            <a:r>
              <a:rPr lang="ko-KR" altLang="en-US" sz="1200" dirty="0" smtClean="0">
                <a:solidFill>
                  <a:schemeClr val="tx1"/>
                </a:solidFill>
              </a:rPr>
              <a:t>으로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차량의 </a:t>
            </a:r>
            <a:r>
              <a:rPr lang="ko-KR" altLang="en-US" sz="1200" dirty="0">
                <a:solidFill>
                  <a:schemeClr val="tx1"/>
                </a:solidFill>
              </a:rPr>
              <a:t>북쪽 방향 이동 </a:t>
            </a:r>
            <a:r>
              <a:rPr lang="ko-KR" altLang="en-US" sz="1200" dirty="0" smtClean="0">
                <a:solidFill>
                  <a:schemeClr val="tx1"/>
                </a:solidFill>
              </a:rPr>
              <a:t>예측 </a:t>
            </a:r>
            <a:r>
              <a:rPr lang="en-US" altLang="ko-KR" sz="1200" dirty="0" smtClean="0">
                <a:solidFill>
                  <a:schemeClr val="tx1"/>
                </a:solidFill>
              </a:rPr>
              <a:t>:</a:t>
            </a:r>
            <a:r>
              <a:rPr lang="ko-KR" altLang="en-US" sz="1200" dirty="0" smtClean="0">
                <a:solidFill>
                  <a:schemeClr val="tx1"/>
                </a:solidFill>
              </a:rPr>
              <a:t> 위도</a:t>
            </a:r>
            <a:r>
              <a:rPr lang="en-US" altLang="ko-KR" sz="1200" dirty="0" smtClean="0">
                <a:solidFill>
                  <a:schemeClr val="tx1"/>
                </a:solidFill>
              </a:rPr>
              <a:t>(degree), North(TM / </a:t>
            </a:r>
            <a:r>
              <a:rPr lang="ko-KR" altLang="en-US" sz="1200" dirty="0" smtClean="0">
                <a:solidFill>
                  <a:schemeClr val="tx1"/>
                </a:solidFill>
              </a:rPr>
              <a:t>단위 </a:t>
            </a:r>
            <a:r>
              <a:rPr lang="en-US" altLang="ko-KR" sz="1200" dirty="0" smtClean="0">
                <a:solidFill>
                  <a:schemeClr val="tx1"/>
                </a:solidFill>
              </a:rPr>
              <a:t>m) </a:t>
            </a:r>
            <a:r>
              <a:rPr lang="ko-KR" altLang="en-US" sz="1200" dirty="0">
                <a:solidFill>
                  <a:schemeClr val="tx1"/>
                </a:solidFill>
              </a:rPr>
              <a:t>정보를 활용</a:t>
            </a:r>
          </a:p>
          <a:p>
            <a:pPr marL="720000" indent="-252000">
              <a:buFont typeface="+mj-ea"/>
              <a:buAutoNum type="circleNumDbPlain"/>
            </a:pPr>
            <a:r>
              <a:rPr lang="en-US" altLang="ko-KR" sz="1200" dirty="0">
                <a:solidFill>
                  <a:schemeClr val="tx1"/>
                </a:solidFill>
              </a:rPr>
              <a:t>Linear </a:t>
            </a:r>
            <a:r>
              <a:rPr lang="en-US" altLang="ko-KR" sz="1200" dirty="0" smtClean="0">
                <a:solidFill>
                  <a:schemeClr val="tx1"/>
                </a:solidFill>
              </a:rPr>
              <a:t>Regression</a:t>
            </a:r>
            <a:r>
              <a:rPr lang="ko-KR" altLang="en-US" sz="1200" dirty="0" smtClean="0">
                <a:solidFill>
                  <a:schemeClr val="tx1"/>
                </a:solidFill>
              </a:rPr>
              <a:t>으로 차량의 </a:t>
            </a:r>
            <a:r>
              <a:rPr lang="ko-KR" altLang="en-US" sz="1200" dirty="0">
                <a:solidFill>
                  <a:schemeClr val="tx1"/>
                </a:solidFill>
              </a:rPr>
              <a:t>동쪽 방향 이동 </a:t>
            </a:r>
            <a:r>
              <a:rPr lang="ko-KR" altLang="en-US" sz="1200" dirty="0" smtClean="0">
                <a:solidFill>
                  <a:schemeClr val="tx1"/>
                </a:solidFill>
              </a:rPr>
              <a:t>예측 </a:t>
            </a:r>
            <a:r>
              <a:rPr lang="en-US" altLang="ko-KR" sz="1200" dirty="0" smtClean="0">
                <a:solidFill>
                  <a:schemeClr val="tx1"/>
                </a:solidFill>
              </a:rPr>
              <a:t>:</a:t>
            </a:r>
            <a:r>
              <a:rPr lang="ko-KR" altLang="en-US" sz="1200" dirty="0" smtClean="0">
                <a:solidFill>
                  <a:schemeClr val="tx1"/>
                </a:solidFill>
              </a:rPr>
              <a:t> 경도</a:t>
            </a:r>
            <a:r>
              <a:rPr lang="en-US" altLang="ko-KR" sz="1200" dirty="0" smtClean="0">
                <a:solidFill>
                  <a:schemeClr val="tx1"/>
                </a:solidFill>
              </a:rPr>
              <a:t>(degree), East(TM / </a:t>
            </a:r>
            <a:r>
              <a:rPr lang="ko-KR" altLang="en-US" sz="1200" dirty="0" smtClean="0">
                <a:solidFill>
                  <a:schemeClr val="tx1"/>
                </a:solidFill>
              </a:rPr>
              <a:t>단위 </a:t>
            </a:r>
            <a:r>
              <a:rPr lang="en-US" altLang="ko-KR" sz="1200" dirty="0" smtClean="0">
                <a:solidFill>
                  <a:schemeClr val="tx1"/>
                </a:solidFill>
              </a:rPr>
              <a:t>m) </a:t>
            </a:r>
            <a:r>
              <a:rPr lang="ko-KR" altLang="en-US" sz="1200" dirty="0">
                <a:solidFill>
                  <a:schemeClr val="tx1"/>
                </a:solidFill>
              </a:rPr>
              <a:t>정보를 활용</a:t>
            </a:r>
          </a:p>
          <a:p>
            <a:pPr marL="54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72361"/>
              </p:ext>
            </p:extLst>
          </p:nvPr>
        </p:nvGraphicFramePr>
        <p:xfrm>
          <a:off x="4465575" y="2996952"/>
          <a:ext cx="4019880" cy="1520190"/>
        </p:xfrm>
        <a:graphic>
          <a:graphicData uri="http://schemas.openxmlformats.org/drawingml/2006/table">
            <a:tbl>
              <a:tblPr/>
              <a:tblGrid>
                <a:gridCol w="558816"/>
                <a:gridCol w="576844"/>
                <a:gridCol w="576844"/>
                <a:gridCol w="576844"/>
                <a:gridCol w="576844"/>
                <a:gridCol w="576844"/>
                <a:gridCol w="576844"/>
              </a:tblGrid>
              <a:tr h="21717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East(TM)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North(TM)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lane 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</a:tr>
              <a:tr h="2171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latitude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1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1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East(TM)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1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North(TM)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1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1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lane 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75" y="2204864"/>
            <a:ext cx="3672408" cy="34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9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412776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PCA</a:t>
            </a: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주성분</a:t>
            </a:r>
            <a:r>
              <a:rPr lang="en-US" altLang="ko-KR" sz="1400" dirty="0" smtClean="0">
                <a:solidFill>
                  <a:schemeClr val="tx1"/>
                </a:solidFill>
              </a:rPr>
              <a:t>(Principal Component)</a:t>
            </a:r>
            <a:r>
              <a:rPr lang="ko-KR" altLang="en-US" sz="1400" dirty="0" smtClean="0">
                <a:solidFill>
                  <a:schemeClr val="tx1"/>
                </a:solidFill>
              </a:rPr>
              <a:t> 및 설명 분산 비율</a:t>
            </a:r>
            <a:r>
              <a:rPr lang="en-US" altLang="ko-KR" sz="1400" dirty="0" smtClean="0">
                <a:solidFill>
                  <a:schemeClr val="tx1"/>
                </a:solidFill>
              </a:rPr>
              <a:t>(Explained Variance Ratio)</a:t>
            </a: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87" y="2276872"/>
            <a:ext cx="3976937" cy="34281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84" y="2161234"/>
            <a:ext cx="3305408" cy="3724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67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2802" y="1449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289257" y="128161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88" y="989223"/>
            <a:ext cx="835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800" b="1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493288-8C96-3E80-3DCB-D2988D60472B}"/>
              </a:ext>
            </a:extLst>
          </p:cNvPr>
          <p:cNvSpPr txBox="1"/>
          <p:nvPr/>
        </p:nvSpPr>
        <p:spPr>
          <a:xfrm>
            <a:off x="179512" y="31484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진행</a:t>
            </a:r>
            <a:endParaRPr lang="ko-KR" altLang="en-US" sz="20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내용 개체 틀 2"/>
          <p:cNvSpPr txBox="1">
            <a:spLocks noChangeArrowheads="1"/>
          </p:cNvSpPr>
          <p:nvPr/>
        </p:nvSpPr>
        <p:spPr bwMode="auto">
          <a:xfrm>
            <a:off x="598995" y="1340768"/>
            <a:ext cx="792116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rgbClr val="7D4B4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just">
              <a:lnSpc>
                <a:spcPct val="13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400" dirty="0" smtClean="0">
                <a:solidFill>
                  <a:schemeClr val="tx1"/>
                </a:solidFill>
              </a:rPr>
              <a:t>PCA</a:t>
            </a: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주성분</a:t>
            </a:r>
            <a:r>
              <a:rPr lang="en-US" altLang="ko-KR" sz="1400" dirty="0" smtClean="0">
                <a:solidFill>
                  <a:schemeClr val="tx1"/>
                </a:solidFill>
              </a:rPr>
              <a:t>-</a:t>
            </a:r>
            <a:r>
              <a:rPr lang="ko-KR" altLang="en-US" sz="1400" dirty="0" smtClean="0">
                <a:solidFill>
                  <a:schemeClr val="tx1"/>
                </a:solidFill>
              </a:rPr>
              <a:t>특성 간 상관 관계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609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20000" indent="-288000" algn="just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792000" indent="-252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aseline="30000" dirty="0" smtClean="0">
              <a:solidFill>
                <a:schemeClr val="tx1"/>
              </a:solidFill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197100" indent="0">
              <a:lnSpc>
                <a:spcPct val="140000"/>
              </a:lnSpc>
              <a:buNone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/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540000">
              <a:lnSpc>
                <a:spcPct val="14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720000">
              <a:lnSpc>
                <a:spcPct val="140000"/>
              </a:lnSpc>
              <a:buFont typeface="Wingdings" panose="05000000000000000000" pitchFamily="2" charset="2"/>
              <a:buChar char="Ø"/>
              <a:defRPr/>
            </a:pP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37710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 marL="900000">
              <a:lnSpc>
                <a:spcPct val="140000"/>
              </a:lnSpc>
              <a:buFont typeface="+mj-ea"/>
              <a:buAutoNum type="circleNumDbPlain"/>
              <a:defRPr/>
            </a:pP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r>
              <a:rPr lang="ko-KR" altLang="en-US" sz="1600" dirty="0" smtClean="0"/>
              <a:t> </a:t>
            </a: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 smtClean="0"/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ko-KR" sz="1600" dirty="0" smtClean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800" dirty="0" smtClean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850517"/>
              </p:ext>
            </p:extLst>
          </p:nvPr>
        </p:nvGraphicFramePr>
        <p:xfrm>
          <a:off x="4250558" y="4767886"/>
          <a:ext cx="4255930" cy="936104"/>
        </p:xfrm>
        <a:graphic>
          <a:graphicData uri="http://schemas.openxmlformats.org/drawingml/2006/table">
            <a:tbl>
              <a:tblPr/>
              <a:tblGrid>
                <a:gridCol w="965356"/>
                <a:gridCol w="1096858"/>
                <a:gridCol w="1096858"/>
                <a:gridCol w="1096858"/>
              </a:tblGrid>
              <a:tr h="2228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주성분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PCA_Component_1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PCA_Component_2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PCA_Component_3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3566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 분산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EVR)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해석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위치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North(TM))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차선 변경 여부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차선 변경 여부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30" y="1989061"/>
            <a:ext cx="2976184" cy="21421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721" y="1992496"/>
            <a:ext cx="2952328" cy="2147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30" y="4221088"/>
            <a:ext cx="2976184" cy="212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276A27D8D357943A8E6FC7B20DE1DB4" ma:contentTypeVersion="10" ma:contentTypeDescription="새 문서를 만듭니다." ma:contentTypeScope="" ma:versionID="2f458dc46de9ef161e4bcef6c77bc94f">
  <xsd:schema xmlns:xsd="http://www.w3.org/2001/XMLSchema" xmlns:xs="http://www.w3.org/2001/XMLSchema" xmlns:p="http://schemas.microsoft.com/office/2006/metadata/properties" xmlns:ns2="81de6f79-e0da-47fd-b59a-e07bf89190fd" xmlns:ns3="15a0d354-888f-49da-a672-c0f62d1b391a" targetNamespace="http://schemas.microsoft.com/office/2006/metadata/properties" ma:root="true" ma:fieldsID="b9b9497f2dd1beeec7ace1c4f9f3a15c" ns2:_="" ns3:_="">
    <xsd:import namespace="81de6f79-e0da-47fd-b59a-e07bf89190fd"/>
    <xsd:import namespace="15a0d354-888f-49da-a672-c0f62d1b39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e6f79-e0da-47fd-b59a-e07bf89190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a0d354-888f-49da-a672-c0f62d1b391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CCBDC2-17FD-4070-81EE-C783772E25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8EC8934-3BFE-4DAC-8F5E-AAD14DA82E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e6f79-e0da-47fd-b59a-e07bf89190fd"/>
    <ds:schemaRef ds:uri="15a0d354-888f-49da-a672-c0f62d1b39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666292-9EB9-4C8A-98C3-5CFBBAD56B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0</TotalTime>
  <Words>682</Words>
  <Application>Microsoft Office PowerPoint</Application>
  <PresentationFormat>화면 슬라이드 쇼(4:3)</PresentationFormat>
  <Paragraphs>1284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Wingdings</vt:lpstr>
      <vt:lpstr>KoPub돋움체 Bold</vt:lpstr>
      <vt:lpstr>Arial</vt:lpstr>
      <vt:lpstr>KoPub돋움체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2021-01-25T12:52:45Z</dcterms:created>
  <dcterms:modified xsi:type="dcterms:W3CDTF">2024-12-05T08:58:13Z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0x0101000276A27D8D357943A8E6FC7B20DE1DB4</vt:lpwstr>
  </property>
</Properties>
</file>